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2" r:id="rId6"/>
    <p:sldId id="263" r:id="rId7"/>
    <p:sldId id="260" r:id="rId8"/>
    <p:sldId id="261" r:id="rId9"/>
    <p:sldId id="264" r:id="rId10"/>
    <p:sldId id="266" r:id="rId11"/>
    <p:sldId id="265"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8" d="100"/>
          <a:sy n="78" d="100"/>
        </p:scale>
        <p:origin x="4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11-Mar-19</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11-Mar-19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11-Mar-19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11-Mar-19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11-Mar-19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11-Mar-19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11-Mar-19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11-Mar-19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11-Mar-19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11-Mar-19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11-Mar-19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11-Mar-19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11-Mar-19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11-Mar-19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11-Mar-19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11-Mar-19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11-Mar-19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11-Mar-19</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hyperlink" Target="file:///F:\material\5)%20fall%2018\iot\project\feeds.xlsx"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BBD0A-645A-4102-AD06-43138C1E1458}"/>
              </a:ext>
            </a:extLst>
          </p:cNvPr>
          <p:cNvSpPr>
            <a:spLocks noGrp="1"/>
          </p:cNvSpPr>
          <p:nvPr>
            <p:ph type="ctrTitle"/>
          </p:nvPr>
        </p:nvSpPr>
        <p:spPr>
          <a:xfrm>
            <a:off x="1980213" y="1946650"/>
            <a:ext cx="8231574" cy="2421464"/>
          </a:xfrm>
        </p:spPr>
        <p:txBody>
          <a:bodyPr>
            <a:normAutofit/>
          </a:bodyPr>
          <a:lstStyle/>
          <a:p>
            <a:pPr algn="ctr"/>
            <a:r>
              <a:rPr lang="en-US" sz="5000" dirty="0"/>
              <a:t>SMART GARDENING SYSTEM AND ITS MONITORING</a:t>
            </a:r>
          </a:p>
        </p:txBody>
      </p:sp>
    </p:spTree>
    <p:extLst>
      <p:ext uri="{BB962C8B-B14F-4D97-AF65-F5344CB8AC3E}">
        <p14:creationId xmlns:p14="http://schemas.microsoft.com/office/powerpoint/2010/main" val="3646120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A7B6A-9DF4-4639-9572-68386DDEEF80}"/>
              </a:ext>
            </a:extLst>
          </p:cNvPr>
          <p:cNvSpPr>
            <a:spLocks noGrp="1"/>
          </p:cNvSpPr>
          <p:nvPr>
            <p:ph type="title"/>
          </p:nvPr>
        </p:nvSpPr>
        <p:spPr>
          <a:xfrm>
            <a:off x="710515" y="143343"/>
            <a:ext cx="10131425" cy="820484"/>
          </a:xfrm>
        </p:spPr>
        <p:txBody>
          <a:bodyPr>
            <a:normAutofit/>
          </a:bodyPr>
          <a:lstStyle/>
          <a:p>
            <a:pPr algn="ctr"/>
            <a:r>
              <a:rPr lang="en-US" sz="4000" b="1" dirty="0">
                <a:latin typeface="Times New Roman" panose="02020603050405020304" pitchFamily="18" charset="0"/>
                <a:cs typeface="Times New Roman" panose="02020603050405020304" pitchFamily="18" charset="0"/>
              </a:rPr>
              <a:t>PROPOSED ALGORITHM</a:t>
            </a:r>
          </a:p>
        </p:txBody>
      </p:sp>
      <p:sp>
        <p:nvSpPr>
          <p:cNvPr id="5" name="TextBox 4">
            <a:extLst>
              <a:ext uri="{FF2B5EF4-FFF2-40B4-BE49-F238E27FC236}">
                <a16:creationId xmlns:a16="http://schemas.microsoft.com/office/drawing/2014/main" id="{95FF8BEC-876D-4118-9AA8-63565B46C75B}"/>
              </a:ext>
            </a:extLst>
          </p:cNvPr>
          <p:cNvSpPr txBox="1"/>
          <p:nvPr/>
        </p:nvSpPr>
        <p:spPr>
          <a:xfrm>
            <a:off x="1348948" y="1435754"/>
            <a:ext cx="9870987" cy="4401205"/>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We are using a moisture sensor to know when to water the plant. And a water-pump to water the plant. and wi-fi module to monitor the moisture levels and watering. </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We are using a microprocessor (Arduino) to manage this whole working model. And a power supply for the Arduino, motor-pump, wi-fi module. </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Codes for Arduino and wi-fi module are uploaded and tested using the Arduino software. We can add the sprinkler setup as an extra to conserve more water. </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Values will be updated online for monitoring purposes to the thing speak server so that we can later view it as a graphical data</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We can also use Drip irrigation, by allowing water to drip slowly to the roots of plants, either from above the soil surface or buried below the surface</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1801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4A26-A409-46A5-B6AC-E463D91E9CA9}"/>
              </a:ext>
            </a:extLst>
          </p:cNvPr>
          <p:cNvSpPr>
            <a:spLocks noGrp="1"/>
          </p:cNvSpPr>
          <p:nvPr>
            <p:ph type="title"/>
          </p:nvPr>
        </p:nvSpPr>
        <p:spPr>
          <a:xfrm>
            <a:off x="-1377777" y="-123110"/>
            <a:ext cx="10131425" cy="1456267"/>
          </a:xfrm>
        </p:spPr>
        <p:txBody>
          <a:bodyPr>
            <a:normAutofit/>
          </a:bodyPr>
          <a:lstStyle/>
          <a:p>
            <a:pPr algn="ctr"/>
            <a:r>
              <a:rPr lang="en-US" sz="4000" dirty="0">
                <a:latin typeface="Times New Roman" panose="02020603050405020304" pitchFamily="18" charset="0"/>
                <a:cs typeface="Times New Roman" panose="02020603050405020304" pitchFamily="18" charset="0"/>
              </a:rPr>
              <a:t>RESULTS</a:t>
            </a:r>
          </a:p>
        </p:txBody>
      </p:sp>
      <p:pic>
        <p:nvPicPr>
          <p:cNvPr id="12" name="Picture 11">
            <a:extLst>
              <a:ext uri="{FF2B5EF4-FFF2-40B4-BE49-F238E27FC236}">
                <a16:creationId xmlns:a16="http://schemas.microsoft.com/office/drawing/2014/main" id="{72D18C03-40E8-4A59-90A2-20AE791CCF33}"/>
              </a:ext>
            </a:extLst>
          </p:cNvPr>
          <p:cNvPicPr>
            <a:picLocks noChangeAspect="1"/>
          </p:cNvPicPr>
          <p:nvPr/>
        </p:nvPicPr>
        <p:blipFill>
          <a:blip r:embed="rId2"/>
          <a:stretch>
            <a:fillRect/>
          </a:stretch>
        </p:blipFill>
        <p:spPr>
          <a:xfrm>
            <a:off x="1" y="1161535"/>
            <a:ext cx="7797114" cy="5696465"/>
          </a:xfrm>
          <a:prstGeom prst="rect">
            <a:avLst/>
          </a:prstGeom>
        </p:spPr>
      </p:pic>
      <p:pic>
        <p:nvPicPr>
          <p:cNvPr id="14" name="Picture 13">
            <a:extLst>
              <a:ext uri="{FF2B5EF4-FFF2-40B4-BE49-F238E27FC236}">
                <a16:creationId xmlns:a16="http://schemas.microsoft.com/office/drawing/2014/main" id="{9AB72159-B187-4B62-B8B9-E06B2CA18B70}"/>
              </a:ext>
            </a:extLst>
          </p:cNvPr>
          <p:cNvPicPr>
            <a:picLocks noChangeAspect="1"/>
          </p:cNvPicPr>
          <p:nvPr/>
        </p:nvPicPr>
        <p:blipFill>
          <a:blip r:embed="rId3"/>
          <a:stretch>
            <a:fillRect/>
          </a:stretch>
        </p:blipFill>
        <p:spPr>
          <a:xfrm>
            <a:off x="7797114" y="48512"/>
            <a:ext cx="4394886" cy="3237470"/>
          </a:xfrm>
          <a:prstGeom prst="rect">
            <a:avLst/>
          </a:prstGeom>
        </p:spPr>
      </p:pic>
      <p:pic>
        <p:nvPicPr>
          <p:cNvPr id="16" name="Picture 15">
            <a:extLst>
              <a:ext uri="{FF2B5EF4-FFF2-40B4-BE49-F238E27FC236}">
                <a16:creationId xmlns:a16="http://schemas.microsoft.com/office/drawing/2014/main" id="{4A826064-5703-4D07-B919-20544241AF86}"/>
              </a:ext>
            </a:extLst>
          </p:cNvPr>
          <p:cNvPicPr>
            <a:picLocks noChangeAspect="1"/>
          </p:cNvPicPr>
          <p:nvPr/>
        </p:nvPicPr>
        <p:blipFill>
          <a:blip r:embed="rId4"/>
          <a:stretch>
            <a:fillRect/>
          </a:stretch>
        </p:blipFill>
        <p:spPr>
          <a:xfrm>
            <a:off x="7797114" y="3285982"/>
            <a:ext cx="4394886" cy="3572018"/>
          </a:xfrm>
          <a:prstGeom prst="rect">
            <a:avLst/>
          </a:prstGeom>
        </p:spPr>
      </p:pic>
    </p:spTree>
    <p:extLst>
      <p:ext uri="{BB962C8B-B14F-4D97-AF65-F5344CB8AC3E}">
        <p14:creationId xmlns:p14="http://schemas.microsoft.com/office/powerpoint/2010/main" val="3317788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4A26-A409-46A5-B6AC-E463D91E9CA9}"/>
              </a:ext>
            </a:extLst>
          </p:cNvPr>
          <p:cNvSpPr>
            <a:spLocks noGrp="1"/>
          </p:cNvSpPr>
          <p:nvPr>
            <p:ph type="title"/>
          </p:nvPr>
        </p:nvSpPr>
        <p:spPr>
          <a:xfrm>
            <a:off x="599304" y="0"/>
            <a:ext cx="10131425" cy="1456267"/>
          </a:xfrm>
        </p:spPr>
        <p:txBody>
          <a:bodyPr>
            <a:normAutofit/>
          </a:bodyPr>
          <a:lstStyle/>
          <a:p>
            <a:pPr algn="ctr"/>
            <a:r>
              <a:rPr lang="en-US" sz="4000" dirty="0">
                <a:latin typeface="Times New Roman" panose="02020603050405020304" pitchFamily="18" charset="0"/>
                <a:cs typeface="Times New Roman" panose="02020603050405020304" pitchFamily="18" charset="0"/>
              </a:rPr>
              <a:t>RESULTS</a:t>
            </a:r>
          </a:p>
        </p:txBody>
      </p:sp>
      <p:pic>
        <p:nvPicPr>
          <p:cNvPr id="4" name="Content Placeholder 3">
            <a:extLst>
              <a:ext uri="{FF2B5EF4-FFF2-40B4-BE49-F238E27FC236}">
                <a16:creationId xmlns:a16="http://schemas.microsoft.com/office/drawing/2014/main" id="{6FD0C52F-84DA-4D3D-84EB-CF57D528C34D}"/>
              </a:ext>
            </a:extLst>
          </p:cNvPr>
          <p:cNvPicPr>
            <a:picLocks noGrp="1" noChangeAspect="1"/>
          </p:cNvPicPr>
          <p:nvPr>
            <p:ph idx="1"/>
          </p:nvPr>
        </p:nvPicPr>
        <p:blipFill>
          <a:blip r:embed="rId2"/>
          <a:stretch>
            <a:fillRect/>
          </a:stretch>
        </p:blipFill>
        <p:spPr>
          <a:xfrm>
            <a:off x="731858" y="1173870"/>
            <a:ext cx="10728283" cy="4048919"/>
          </a:xfrm>
          <a:prstGeom prst="rect">
            <a:avLst/>
          </a:prstGeom>
        </p:spPr>
      </p:pic>
      <p:sp>
        <p:nvSpPr>
          <p:cNvPr id="3" name="TextBox 2">
            <a:extLst>
              <a:ext uri="{FF2B5EF4-FFF2-40B4-BE49-F238E27FC236}">
                <a16:creationId xmlns:a16="http://schemas.microsoft.com/office/drawing/2014/main" id="{5FA3FF8D-A6A8-4F73-9803-7A9BF1960692}"/>
              </a:ext>
            </a:extLst>
          </p:cNvPr>
          <p:cNvSpPr txBox="1"/>
          <p:nvPr/>
        </p:nvSpPr>
        <p:spPr>
          <a:xfrm>
            <a:off x="1222713" y="5585276"/>
            <a:ext cx="10360529"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Click </a:t>
            </a:r>
            <a:r>
              <a:rPr lang="en-US" sz="3000" dirty="0">
                <a:latin typeface="Times New Roman" panose="02020603050405020304" pitchFamily="18" charset="0"/>
                <a:cs typeface="Times New Roman" panose="02020603050405020304" pitchFamily="18" charset="0"/>
                <a:hlinkClick r:id="rId3" action="ppaction://hlinkfile"/>
              </a:rPr>
              <a:t>here</a:t>
            </a:r>
            <a:r>
              <a:rPr lang="en-US" sz="3000" dirty="0">
                <a:latin typeface="Times New Roman" panose="02020603050405020304" pitchFamily="18" charset="0"/>
                <a:cs typeface="Times New Roman" panose="02020603050405020304" pitchFamily="18" charset="0"/>
              </a:rPr>
              <a:t> to view the entire graph data that is entered in 10 hours</a:t>
            </a:r>
          </a:p>
        </p:txBody>
      </p:sp>
    </p:spTree>
    <p:extLst>
      <p:ext uri="{BB962C8B-B14F-4D97-AF65-F5344CB8AC3E}">
        <p14:creationId xmlns:p14="http://schemas.microsoft.com/office/powerpoint/2010/main" val="69491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23E30-94CC-4274-954F-0C756AF30D4E}"/>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PROBLEM DEFINITION</a:t>
            </a:r>
          </a:p>
        </p:txBody>
      </p:sp>
      <p:sp>
        <p:nvSpPr>
          <p:cNvPr id="3" name="Content Placeholder 2">
            <a:extLst>
              <a:ext uri="{FF2B5EF4-FFF2-40B4-BE49-F238E27FC236}">
                <a16:creationId xmlns:a16="http://schemas.microsoft.com/office/drawing/2014/main" id="{D37F3233-012E-4167-A79D-56F124AFC933}"/>
              </a:ext>
            </a:extLst>
          </p:cNvPr>
          <p:cNvSpPr>
            <a:spLocks noGrp="1"/>
          </p:cNvSpPr>
          <p:nvPr>
            <p:ph idx="1"/>
          </p:nvPr>
        </p:nvSpPr>
        <p:spPr/>
        <p:txBody>
          <a:bodyPr>
            <a:normAutofit/>
          </a:bodyPr>
          <a:lstStyle/>
          <a:p>
            <a:pPr algn="just"/>
            <a:r>
              <a:rPr lang="en-IN" sz="2000" dirty="0">
                <a:latin typeface="Times New Roman" panose="02020603050405020304" pitchFamily="18" charset="0"/>
                <a:cs typeface="Times New Roman" panose="02020603050405020304" pitchFamily="18" charset="0"/>
              </a:rPr>
              <a:t>Gardening is a common hobby for nature lovers. But the plants need continuous care. Sometimes, they may not get correct amount of water due to our carelessness. Like when the owner of the garden needs to go somewhere for a while due to business work or other things, the garden may remain unchecked and </a:t>
            </a:r>
            <a:r>
              <a:rPr lang="en-IN" sz="2000" dirty="0" err="1">
                <a:latin typeface="Times New Roman" panose="02020603050405020304" pitchFamily="18" charset="0"/>
                <a:cs typeface="Times New Roman" panose="02020603050405020304" pitchFamily="18" charset="0"/>
              </a:rPr>
              <a:t>unwatered</a:t>
            </a:r>
            <a:r>
              <a:rPr lang="en-IN" sz="2000" dirty="0">
                <a:latin typeface="Times New Roman" panose="02020603050405020304" pitchFamily="18" charset="0"/>
                <a:cs typeface="Times New Roman" panose="02020603050405020304" pitchFamily="18" charset="0"/>
              </a:rPr>
              <a:t> for quite some time. The IOT can offer a solution to this problem for monitoring and watering via the smart gardening system. The garden can be modernized with recent technology which can be continuously monitored, so the plants could be provided watering and enough light according to need</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2899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23E30-94CC-4274-954F-0C756AF30D4E}"/>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PROBLEM DEFINITION</a:t>
            </a:r>
          </a:p>
        </p:txBody>
      </p:sp>
      <p:sp>
        <p:nvSpPr>
          <p:cNvPr id="3" name="Content Placeholder 2">
            <a:extLst>
              <a:ext uri="{FF2B5EF4-FFF2-40B4-BE49-F238E27FC236}">
                <a16:creationId xmlns:a16="http://schemas.microsoft.com/office/drawing/2014/main" id="{D37F3233-012E-4167-A79D-56F124AFC933}"/>
              </a:ext>
            </a:extLst>
          </p:cNvPr>
          <p:cNvSpPr>
            <a:spLocks noGrp="1"/>
          </p:cNvSpPr>
          <p:nvPr>
            <p:ph idx="1"/>
          </p:nvPr>
        </p:nvSpPr>
        <p:spPr/>
        <p:txBody>
          <a:bodyPr>
            <a:normAutofit/>
          </a:bodyPr>
          <a:lstStyle/>
          <a:p>
            <a:pPr algn="just"/>
            <a:endParaRPr lang="en-US"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In our project, smart gardening system and its monitoring using iot is designed. An IoT device built on Arduino UNO and sensors like Moisture sensor and LDR light sensor is made which updates the sensor readings to Thing Speak in particular amount of times. It Is an IoT platform for visualising data in different formats by connecting to an AP provided. The Wi-Fi module is serially connected to the Arduino to connect with internet. </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The device is connected to a water pump. The water pump is automatically turned on/off based on the readings of the moisture sensor. We used different sensors to identify moisture and light intensity and can be monitored through internet which can be uploaded to cloud.</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4090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A7B6A-9DF4-4639-9572-68386DDEEF80}"/>
              </a:ext>
            </a:extLst>
          </p:cNvPr>
          <p:cNvSpPr>
            <a:spLocks noGrp="1"/>
          </p:cNvSpPr>
          <p:nvPr>
            <p:ph type="title"/>
          </p:nvPr>
        </p:nvSpPr>
        <p:spPr>
          <a:xfrm>
            <a:off x="834083" y="158255"/>
            <a:ext cx="10131425" cy="820484"/>
          </a:xfrm>
        </p:spPr>
        <p:txBody>
          <a:bodyPr>
            <a:normAutofit/>
          </a:bodyPr>
          <a:lstStyle/>
          <a:p>
            <a:pPr algn="ctr"/>
            <a:r>
              <a:rPr lang="en-US" sz="4000" b="1" dirty="0">
                <a:latin typeface="Times New Roman" panose="02020603050405020304" pitchFamily="18" charset="0"/>
                <a:cs typeface="Times New Roman" panose="02020603050405020304" pitchFamily="18" charset="0"/>
              </a:rPr>
              <a:t>LITERATURE REVIEW</a:t>
            </a:r>
          </a:p>
        </p:txBody>
      </p:sp>
      <p:sp>
        <p:nvSpPr>
          <p:cNvPr id="5" name="TextBox 4">
            <a:extLst>
              <a:ext uri="{FF2B5EF4-FFF2-40B4-BE49-F238E27FC236}">
                <a16:creationId xmlns:a16="http://schemas.microsoft.com/office/drawing/2014/main" id="{95FF8BEC-876D-4118-9AA8-63565B46C75B}"/>
              </a:ext>
            </a:extLst>
          </p:cNvPr>
          <p:cNvSpPr txBox="1"/>
          <p:nvPr/>
        </p:nvSpPr>
        <p:spPr>
          <a:xfrm>
            <a:off x="1534299" y="1458097"/>
            <a:ext cx="9870987" cy="4708981"/>
          </a:xfrm>
          <a:prstGeom prst="rect">
            <a:avLst/>
          </a:prstGeom>
          <a:noFill/>
        </p:spPr>
        <p:txBody>
          <a:bodyPr wrap="square" rtlCol="0">
            <a:spAutoFit/>
          </a:bodyPr>
          <a:lstStyle/>
          <a:p>
            <a:pPr algn="just"/>
            <a:r>
              <a:rPr lang="en-IN" sz="2000" b="1" u="sng" dirty="0">
                <a:latin typeface="Times New Roman" panose="02020603050405020304" pitchFamily="18" charset="0"/>
                <a:cs typeface="Times New Roman" panose="02020603050405020304" pitchFamily="18" charset="0"/>
              </a:rPr>
              <a:t>Smart home gardening system using Raspberry pi</a:t>
            </a:r>
            <a:r>
              <a:rPr lang="en-IN" sz="2000" dirty="0">
                <a:latin typeface="Times New Roman" panose="02020603050405020304" pitchFamily="18" charset="0"/>
                <a:cs typeface="Times New Roman" panose="02020603050405020304" pitchFamily="18" charset="0"/>
              </a:rPr>
              <a:t>:</a:t>
            </a:r>
          </a:p>
          <a:p>
            <a:pPr algn="just"/>
            <a:endParaRPr lang="en-IN" sz="1000" dirty="0">
              <a:latin typeface="Times New Roman" panose="02020603050405020304" pitchFamily="18" charset="0"/>
              <a:cs typeface="Times New Roman" panose="02020603050405020304" pitchFamily="18" charset="0"/>
            </a:endParaRPr>
          </a:p>
          <a:p>
            <a:pPr marL="6350" marR="0" indent="-6350" algn="just">
              <a:spcBef>
                <a:spcPts val="0"/>
              </a:spcBef>
              <a:spcAft>
                <a:spcPts val="0"/>
              </a:spcAft>
            </a:pPr>
            <a:r>
              <a:rPr lang="en-IN" sz="2000" dirty="0">
                <a:latin typeface="Times New Roman" panose="02020603050405020304" pitchFamily="18" charset="0"/>
                <a:cs typeface="Times New Roman" panose="02020603050405020304" pitchFamily="18" charset="0"/>
              </a:rPr>
              <a:t> It uses moisture sensor, Wi-Fi module and raspberry pi. We can monitor the values in internet. The system</a:t>
            </a:r>
            <a:r>
              <a:rPr lang="en-US" sz="2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is feasible and cost effective for optimizing water resources</a:t>
            </a:r>
          </a:p>
          <a:p>
            <a:pPr marL="6350" marR="0" indent="-6350" algn="just">
              <a:spcBef>
                <a:spcPts val="0"/>
              </a:spcBef>
              <a:spcAft>
                <a:spcPts val="0"/>
              </a:spcAft>
            </a:pPr>
            <a:endParaRPr lang="en-I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6350" marR="0" indent="-6350" algn="just">
              <a:spcBef>
                <a:spcPts val="0"/>
              </a:spcBef>
              <a:spcAft>
                <a:spcPts val="0"/>
              </a:spcAft>
            </a:pPr>
            <a:endParaRPr lang="en-I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6350" marR="0" indent="-6350" algn="just">
              <a:spcBef>
                <a:spcPts val="0"/>
              </a:spcBef>
              <a:spcAft>
                <a:spcPts val="0"/>
              </a:spcAft>
            </a:pPr>
            <a:r>
              <a:rPr lang="en-IN" sz="2000" b="1" u="sng" dirty="0">
                <a:latin typeface="Times New Roman" panose="02020603050405020304" pitchFamily="18" charset="0"/>
                <a:cs typeface="Times New Roman" panose="02020603050405020304" pitchFamily="18" charset="0"/>
              </a:rPr>
              <a:t>Design and Implementation of Smart Irrigation System</a:t>
            </a:r>
            <a:r>
              <a:rPr lang="en-IN" sz="2000" b="1" dirty="0">
                <a:latin typeface="Times New Roman" panose="02020603050405020304" pitchFamily="18" charset="0"/>
                <a:cs typeface="Times New Roman" panose="02020603050405020304" pitchFamily="18" charset="0"/>
              </a:rPr>
              <a:t>:</a:t>
            </a:r>
            <a:endParaRPr lang="en-US"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IN" sz="1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It uses Soil moisture sensor, Zigbee and Wi-Fi module to monitor the moisture values and Data mining concepts are applied to guess future trends </a:t>
            </a:r>
          </a:p>
          <a:p>
            <a:pPr algn="just"/>
            <a:endParaRPr lang="en-IN" sz="2000" dirty="0">
              <a:latin typeface="Times New Roman" panose="02020603050405020304" pitchFamily="18" charset="0"/>
              <a:cs typeface="Times New Roman" panose="02020603050405020304" pitchFamily="18" charset="0"/>
            </a:endParaRPr>
          </a:p>
          <a:p>
            <a:pPr algn="just"/>
            <a:endParaRPr lang="en-IN" sz="2000"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IOT based smart </a:t>
            </a:r>
            <a:r>
              <a:rPr lang="en-IN" sz="2000" b="1" u="sng" dirty="0" err="1">
                <a:latin typeface="Times New Roman" panose="02020603050405020304" pitchFamily="18" charset="0"/>
                <a:cs typeface="Times New Roman" panose="02020603050405020304" pitchFamily="18" charset="0"/>
              </a:rPr>
              <a:t>irriagation</a:t>
            </a:r>
            <a:r>
              <a:rPr lang="en-IN" sz="2000" b="1" u="sng" dirty="0">
                <a:latin typeface="Times New Roman" panose="02020603050405020304" pitchFamily="18" charset="0"/>
                <a:cs typeface="Times New Roman" panose="02020603050405020304" pitchFamily="18" charset="0"/>
              </a:rPr>
              <a:t> system and nutrient detection and </a:t>
            </a:r>
            <a:r>
              <a:rPr lang="en-IN" sz="2000" b="1" u="sng" dirty="0" err="1">
                <a:latin typeface="Times New Roman" panose="02020603050405020304" pitchFamily="18" charset="0"/>
                <a:cs typeface="Times New Roman" panose="02020603050405020304" pitchFamily="18" charset="0"/>
              </a:rPr>
              <a:t>diseaseanalysis</a:t>
            </a:r>
            <a:r>
              <a:rPr lang="en-IN" sz="2000" b="1" dirty="0">
                <a:latin typeface="Times New Roman" panose="02020603050405020304" pitchFamily="18" charset="0"/>
                <a:cs typeface="Times New Roman" panose="02020603050405020304" pitchFamily="18" charset="0"/>
              </a:rPr>
              <a:t>:</a:t>
            </a:r>
          </a:p>
          <a:p>
            <a:pPr algn="just"/>
            <a:endParaRPr lang="en-IN" sz="1000" b="1"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It uses Raspberry pi, Solenoid valve, Wi-Fi module, Humidity and temperature sensors. It contains nutrient detection and disease analysis and we can monitor them through internet</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2996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A7B6A-9DF4-4639-9572-68386DDEEF80}"/>
              </a:ext>
            </a:extLst>
          </p:cNvPr>
          <p:cNvSpPr>
            <a:spLocks noGrp="1"/>
          </p:cNvSpPr>
          <p:nvPr>
            <p:ph type="title"/>
          </p:nvPr>
        </p:nvSpPr>
        <p:spPr>
          <a:xfrm>
            <a:off x="821726" y="205127"/>
            <a:ext cx="10131425" cy="820484"/>
          </a:xfrm>
        </p:spPr>
        <p:txBody>
          <a:bodyPr>
            <a:normAutofit/>
          </a:bodyPr>
          <a:lstStyle/>
          <a:p>
            <a:pPr algn="ctr"/>
            <a:r>
              <a:rPr lang="en-US" sz="4000" b="1" dirty="0">
                <a:latin typeface="Times New Roman" panose="02020603050405020304" pitchFamily="18" charset="0"/>
                <a:cs typeface="Times New Roman" panose="02020603050405020304" pitchFamily="18" charset="0"/>
              </a:rPr>
              <a:t>LITERATURE REVIEW</a:t>
            </a:r>
          </a:p>
        </p:txBody>
      </p:sp>
      <p:sp>
        <p:nvSpPr>
          <p:cNvPr id="5" name="TextBox 4">
            <a:extLst>
              <a:ext uri="{FF2B5EF4-FFF2-40B4-BE49-F238E27FC236}">
                <a16:creationId xmlns:a16="http://schemas.microsoft.com/office/drawing/2014/main" id="{95FF8BEC-876D-4118-9AA8-63565B46C75B}"/>
              </a:ext>
            </a:extLst>
          </p:cNvPr>
          <p:cNvSpPr txBox="1"/>
          <p:nvPr/>
        </p:nvSpPr>
        <p:spPr>
          <a:xfrm>
            <a:off x="1559013" y="1433383"/>
            <a:ext cx="9870987" cy="4862870"/>
          </a:xfrm>
          <a:prstGeom prst="rect">
            <a:avLst/>
          </a:prstGeom>
          <a:noFill/>
        </p:spPr>
        <p:txBody>
          <a:bodyPr wrap="square" rtlCol="0">
            <a:spAutoFit/>
          </a:bodyPr>
          <a:lstStyle/>
          <a:p>
            <a:r>
              <a:rPr lang="en-IN" sz="2000" b="1" u="sng" dirty="0">
                <a:latin typeface="Times New Roman" panose="02020603050405020304" pitchFamily="18" charset="0"/>
                <a:cs typeface="Times New Roman" panose="02020603050405020304" pitchFamily="18" charset="0"/>
              </a:rPr>
              <a:t>SISFAT: Smart </a:t>
            </a:r>
            <a:r>
              <a:rPr lang="en-US" sz="2000" b="1" u="sng" dirty="0">
                <a:latin typeface="Times New Roman" panose="02020603050405020304" pitchFamily="18" charset="0"/>
                <a:cs typeface="Times New Roman" panose="02020603050405020304" pitchFamily="18" charset="0"/>
              </a:rPr>
              <a:t> </a:t>
            </a:r>
            <a:r>
              <a:rPr lang="en-IN" sz="2000" b="1" u="sng" dirty="0">
                <a:latin typeface="Times New Roman" panose="02020603050405020304" pitchFamily="18" charset="0"/>
                <a:cs typeface="Times New Roman" panose="02020603050405020304" pitchFamily="18" charset="0"/>
              </a:rPr>
              <a:t>Irrigation </a:t>
            </a:r>
            <a:r>
              <a:rPr lang="en-US" sz="2000" b="1" u="sng" dirty="0">
                <a:latin typeface="Times New Roman" panose="02020603050405020304" pitchFamily="18" charset="0"/>
                <a:cs typeface="Times New Roman" panose="02020603050405020304" pitchFamily="18" charset="0"/>
              </a:rPr>
              <a:t> </a:t>
            </a:r>
            <a:r>
              <a:rPr lang="en-IN" sz="2000" b="1" u="sng" dirty="0">
                <a:latin typeface="Times New Roman" panose="02020603050405020304" pitchFamily="18" charset="0"/>
                <a:cs typeface="Times New Roman" panose="02020603050405020304" pitchFamily="18" charset="0"/>
              </a:rPr>
              <a:t>System with Flood</a:t>
            </a:r>
            <a:r>
              <a:rPr lang="en-US" sz="2000" b="1" u="sng" dirty="0">
                <a:latin typeface="Times New Roman" panose="02020603050405020304" pitchFamily="18" charset="0"/>
                <a:cs typeface="Times New Roman" panose="02020603050405020304" pitchFamily="18" charset="0"/>
              </a:rPr>
              <a:t> </a:t>
            </a:r>
            <a:r>
              <a:rPr lang="en-IN" sz="2000" b="1" u="sng" dirty="0">
                <a:latin typeface="Times New Roman" panose="02020603050405020304" pitchFamily="18" charset="0"/>
                <a:cs typeface="Times New Roman" panose="02020603050405020304" pitchFamily="18" charset="0"/>
              </a:rPr>
              <a:t>Avoidance</a:t>
            </a:r>
            <a:r>
              <a:rPr lang="en-US" sz="2000" b="1" u="sng" dirty="0">
                <a:latin typeface="Times New Roman" panose="02020603050405020304" pitchFamily="18" charset="0"/>
                <a:cs typeface="Times New Roman" panose="02020603050405020304" pitchFamily="18" charset="0"/>
              </a:rPr>
              <a:t> </a:t>
            </a:r>
            <a:r>
              <a:rPr lang="en-IN" sz="2000" b="1" u="sng" dirty="0">
                <a:latin typeface="Times New Roman" panose="02020603050405020304" pitchFamily="18" charset="0"/>
                <a:cs typeface="Times New Roman" panose="02020603050405020304" pitchFamily="18" charset="0"/>
              </a:rPr>
              <a:t>Technique</a:t>
            </a:r>
            <a:r>
              <a:rPr lang="en-IN" sz="2000" b="1" dirty="0">
                <a:latin typeface="Times New Roman" panose="02020603050405020304" pitchFamily="18" charset="0"/>
                <a:cs typeface="Times New Roman" panose="02020603050405020304" pitchFamily="18" charset="0"/>
              </a:rPr>
              <a:t>:</a:t>
            </a:r>
          </a:p>
          <a:p>
            <a:pPr algn="just"/>
            <a:endParaRPr lang="en-IN" sz="1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It uses Arduino UNO, Solar Panel, </a:t>
            </a:r>
            <a:r>
              <a:rPr lang="en-US" sz="2000" dirty="0">
                <a:latin typeface="Times New Roman" panose="02020603050405020304" pitchFamily="18" charset="0"/>
                <a:cs typeface="Times New Roman" panose="02020603050405020304" pitchFamily="18" charset="0"/>
              </a:rPr>
              <a:t>Flood avoidance, depth level and moisture </a:t>
            </a:r>
            <a:r>
              <a:rPr lang="en-IN" sz="2000" dirty="0">
                <a:latin typeface="Times New Roman" panose="02020603050405020304" pitchFamily="18" charset="0"/>
                <a:cs typeface="Times New Roman" panose="02020603050405020304" pitchFamily="18" charset="0"/>
              </a:rPr>
              <a:t>Sensors, Relay, Wi-Fi module . We can monitor the values in internet. Energy efficient since sunlight is used for regulation of energy</a:t>
            </a:r>
            <a:endParaRPr lang="en-I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6350" marR="0" indent="-6350" algn="just">
              <a:spcBef>
                <a:spcPts val="0"/>
              </a:spcBef>
              <a:spcAft>
                <a:spcPts val="0"/>
              </a:spcAft>
            </a:pPr>
            <a:endParaRPr lang="en-I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6350" marR="0" indent="-6350" algn="just">
              <a:spcBef>
                <a:spcPts val="0"/>
              </a:spcBef>
              <a:spcAft>
                <a:spcPts val="0"/>
              </a:spcAft>
            </a:pPr>
            <a:endParaRPr lang="en-I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u="sng" dirty="0">
                <a:latin typeface="Times New Roman" panose="02020603050405020304" pitchFamily="18" charset="0"/>
                <a:cs typeface="Times New Roman" panose="02020603050405020304" pitchFamily="18" charset="0"/>
              </a:rPr>
              <a:t>IoT based smart irrigation monitoring and controlling system</a:t>
            </a:r>
            <a:r>
              <a:rPr lang="en-IN" sz="2000" b="1" dirty="0">
                <a:latin typeface="Times New Roman" panose="02020603050405020304" pitchFamily="18" charset="0"/>
                <a:cs typeface="Times New Roman" panose="02020603050405020304" pitchFamily="18" charset="0"/>
              </a:rPr>
              <a:t>:</a:t>
            </a:r>
            <a:endParaRPr lang="en-US"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IN" sz="1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It uses atmega328p microcontroller, Soil moisture, Humidity and temperature sensor, Zigbee module to monitor the moisture values and The decision of watering is taken in cloud</a:t>
            </a:r>
          </a:p>
          <a:p>
            <a:pPr algn="just"/>
            <a:endParaRPr lang="en-IN" sz="2000" dirty="0">
              <a:latin typeface="Times New Roman" panose="02020603050405020304" pitchFamily="18" charset="0"/>
              <a:cs typeface="Times New Roman" panose="02020603050405020304" pitchFamily="18" charset="0"/>
            </a:endParaRPr>
          </a:p>
          <a:p>
            <a:pPr algn="just"/>
            <a:endParaRPr lang="en-IN" sz="2000"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Smart irrigation decision support based on fuzzy logic using wireless sensor network</a:t>
            </a:r>
            <a:r>
              <a:rPr lang="en-IN" sz="2000" b="1" dirty="0">
                <a:latin typeface="Times New Roman" panose="02020603050405020304" pitchFamily="18" charset="0"/>
                <a:cs typeface="Times New Roman" panose="02020603050405020304" pitchFamily="18" charset="0"/>
              </a:rPr>
              <a:t> :</a:t>
            </a:r>
          </a:p>
          <a:p>
            <a:pPr algn="just"/>
            <a:endParaRPr lang="en-IN" sz="1000" b="1"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It uses Zigbee module, soil moisture, Humidity and temperature sensors. It uses fuzzy logic to calculate the amount of time required to water the crops</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7372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A7B6A-9DF4-4639-9572-68386DDEEF80}"/>
              </a:ext>
            </a:extLst>
          </p:cNvPr>
          <p:cNvSpPr>
            <a:spLocks noGrp="1"/>
          </p:cNvSpPr>
          <p:nvPr>
            <p:ph type="title"/>
          </p:nvPr>
        </p:nvSpPr>
        <p:spPr>
          <a:xfrm>
            <a:off x="710515" y="143343"/>
            <a:ext cx="10131425" cy="820484"/>
          </a:xfrm>
        </p:spPr>
        <p:txBody>
          <a:bodyPr>
            <a:normAutofit/>
          </a:bodyPr>
          <a:lstStyle/>
          <a:p>
            <a:pPr algn="ctr"/>
            <a:r>
              <a:rPr lang="en-US" sz="4000" b="1" dirty="0">
                <a:latin typeface="Times New Roman" panose="02020603050405020304" pitchFamily="18" charset="0"/>
                <a:cs typeface="Times New Roman" panose="02020603050405020304" pitchFamily="18" charset="0"/>
              </a:rPr>
              <a:t>LITERATURE REVIEW</a:t>
            </a:r>
          </a:p>
        </p:txBody>
      </p:sp>
      <p:sp>
        <p:nvSpPr>
          <p:cNvPr id="5" name="TextBox 4">
            <a:extLst>
              <a:ext uri="{FF2B5EF4-FFF2-40B4-BE49-F238E27FC236}">
                <a16:creationId xmlns:a16="http://schemas.microsoft.com/office/drawing/2014/main" id="{95FF8BEC-876D-4118-9AA8-63565B46C75B}"/>
              </a:ext>
            </a:extLst>
          </p:cNvPr>
          <p:cNvSpPr txBox="1"/>
          <p:nvPr/>
        </p:nvSpPr>
        <p:spPr>
          <a:xfrm>
            <a:off x="1348948" y="1225689"/>
            <a:ext cx="9870987" cy="5632311"/>
          </a:xfrm>
          <a:prstGeom prst="rect">
            <a:avLst/>
          </a:prstGeom>
          <a:noFill/>
        </p:spPr>
        <p:txBody>
          <a:bodyPr wrap="square" rtlCol="0">
            <a:spAutoFit/>
          </a:bodyPr>
          <a:lstStyle/>
          <a:p>
            <a:r>
              <a:rPr lang="en-IN" sz="2000" b="1" u="sng" dirty="0">
                <a:latin typeface="Times New Roman" panose="02020603050405020304" pitchFamily="18" charset="0"/>
                <a:cs typeface="Times New Roman" panose="02020603050405020304" pitchFamily="18" charset="0"/>
              </a:rPr>
              <a:t>GSM based solar automatic irrigation system using moisture, temperature and humidity sensors</a:t>
            </a:r>
            <a:r>
              <a:rPr lang="en-IN" sz="2000" b="1" dirty="0">
                <a:latin typeface="Times New Roman" panose="02020603050405020304" pitchFamily="18" charset="0"/>
                <a:cs typeface="Times New Roman" panose="02020603050405020304" pitchFamily="18" charset="0"/>
              </a:rPr>
              <a:t>:</a:t>
            </a:r>
          </a:p>
          <a:p>
            <a:pPr algn="just"/>
            <a:endParaRPr lang="en-IN" sz="1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It uses Arduino MEGA, Solar Panel, Temperature, Humidity and soil </a:t>
            </a:r>
            <a:r>
              <a:rPr lang="en-US" sz="2000" dirty="0">
                <a:latin typeface="Times New Roman" panose="02020603050405020304" pitchFamily="18" charset="0"/>
                <a:cs typeface="Times New Roman" panose="02020603050405020304" pitchFamily="18" charset="0"/>
              </a:rPr>
              <a:t>moisture </a:t>
            </a:r>
            <a:r>
              <a:rPr lang="en-IN" sz="2000" dirty="0">
                <a:latin typeface="Times New Roman" panose="02020603050405020304" pitchFamily="18" charset="0"/>
                <a:cs typeface="Times New Roman" panose="02020603050405020304" pitchFamily="18" charset="0"/>
              </a:rPr>
              <a:t>Sensors, Relay, GSM module . We can monitor the values in our phones via updating messages. Energy efficient since sunlight is used for regulation of energy</a:t>
            </a:r>
            <a:endParaRPr lang="en-I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6350" marR="0" indent="-6350" algn="just">
              <a:spcBef>
                <a:spcPts val="0"/>
              </a:spcBef>
              <a:spcAft>
                <a:spcPts val="0"/>
              </a:spcAft>
            </a:pPr>
            <a:endParaRPr lang="en-I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u="sng" dirty="0">
                <a:latin typeface="Times New Roman" panose="02020603050405020304" pitchFamily="18" charset="0"/>
                <a:cs typeface="Times New Roman" panose="02020603050405020304" pitchFamily="18" charset="0"/>
              </a:rPr>
              <a:t>Smart Water Dripping System for</a:t>
            </a:r>
            <a:r>
              <a:rPr lang="en-US" sz="2000" b="1" u="sng" dirty="0">
                <a:latin typeface="Times New Roman" panose="02020603050405020304" pitchFamily="18" charset="0"/>
                <a:cs typeface="Times New Roman" panose="02020603050405020304" pitchFamily="18" charset="0"/>
              </a:rPr>
              <a:t> </a:t>
            </a:r>
            <a:r>
              <a:rPr lang="en-IN" sz="2000" b="1" u="sng" dirty="0">
                <a:latin typeface="Times New Roman" panose="02020603050405020304" pitchFamily="18" charset="0"/>
                <a:cs typeface="Times New Roman" panose="02020603050405020304" pitchFamily="18" charset="0"/>
              </a:rPr>
              <a:t>Agriculture/Farming</a:t>
            </a:r>
            <a:r>
              <a:rPr lang="en-IN" sz="2000" b="1" dirty="0">
                <a:latin typeface="Times New Roman" panose="02020603050405020304" pitchFamily="18" charset="0"/>
                <a:cs typeface="Times New Roman" panose="02020603050405020304" pitchFamily="18" charset="0"/>
              </a:rPr>
              <a:t>:</a:t>
            </a:r>
            <a:endParaRPr lang="en-US"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IN" sz="1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It uses Arduino UNO, Water pump, Soil moisture, pH and temperature sensor, Wi-Fi module to monitor the moisture values and we can control the amount of water given to the fields. This can </a:t>
            </a:r>
            <a:endParaRPr lang="en-US"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help to control the excess water which is wasted</a:t>
            </a:r>
          </a:p>
          <a:p>
            <a:pPr algn="just"/>
            <a:endParaRPr lang="en-IN" sz="1000"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ZigBee-based irrigation system for home gardens</a:t>
            </a:r>
            <a:r>
              <a:rPr lang="en-IN" sz="2000" b="1" dirty="0">
                <a:latin typeface="Times New Roman" panose="02020603050405020304" pitchFamily="18" charset="0"/>
                <a:cs typeface="Times New Roman" panose="02020603050405020304" pitchFamily="18" charset="0"/>
              </a:rPr>
              <a:t>:</a:t>
            </a:r>
          </a:p>
          <a:p>
            <a:pPr algn="just"/>
            <a:endParaRPr lang="en-IN" sz="2000" b="1"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It uses Zigbee module, soil moisture, Humidity and temperature sensors. It uses moisture values to water the plants which is required for the crops. And we can monitor the values through internet</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7456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B58CF-C737-47F3-A83E-4670CF69CFF8}"/>
              </a:ext>
            </a:extLst>
          </p:cNvPr>
          <p:cNvSpPr>
            <a:spLocks noGrp="1"/>
          </p:cNvSpPr>
          <p:nvPr>
            <p:ph type="title"/>
          </p:nvPr>
        </p:nvSpPr>
        <p:spPr>
          <a:xfrm>
            <a:off x="685800" y="223337"/>
            <a:ext cx="10131425" cy="1456267"/>
          </a:xfrm>
        </p:spPr>
        <p:txBody>
          <a:bodyPr>
            <a:normAutofit/>
          </a:bodyPr>
          <a:lstStyle/>
          <a:p>
            <a:pPr algn="ctr"/>
            <a:r>
              <a:rPr lang="en-US" sz="4000" b="1" dirty="0">
                <a:latin typeface="Times New Roman" panose="02020603050405020304" pitchFamily="18" charset="0"/>
                <a:cs typeface="Times New Roman" panose="02020603050405020304" pitchFamily="18" charset="0"/>
              </a:rPr>
              <a:t>REQUIREMENTS</a:t>
            </a:r>
          </a:p>
        </p:txBody>
      </p:sp>
      <p:sp>
        <p:nvSpPr>
          <p:cNvPr id="3" name="Content Placeholder 2">
            <a:extLst>
              <a:ext uri="{FF2B5EF4-FFF2-40B4-BE49-F238E27FC236}">
                <a16:creationId xmlns:a16="http://schemas.microsoft.com/office/drawing/2014/main" id="{95BECBDD-2636-46FE-8F98-2728E6826278}"/>
              </a:ext>
            </a:extLst>
          </p:cNvPr>
          <p:cNvSpPr>
            <a:spLocks noGrp="1"/>
          </p:cNvSpPr>
          <p:nvPr>
            <p:ph idx="1"/>
          </p:nvPr>
        </p:nvSpPr>
        <p:spPr>
          <a:xfrm>
            <a:off x="1099196" y="2405677"/>
            <a:ext cx="4108621" cy="3649133"/>
          </a:xfrm>
        </p:spPr>
        <p:txBody>
          <a:bodyPr>
            <a:normAutofit/>
          </a:bodyPr>
          <a:lstStyle/>
          <a:p>
            <a:pPr marL="0" indent="0">
              <a:buNone/>
            </a:pPr>
            <a:r>
              <a:rPr lang="en-IN" sz="2100" b="1" u="sng" dirty="0">
                <a:latin typeface="Times New Roman" panose="02020603050405020304" pitchFamily="18" charset="0"/>
                <a:cs typeface="Times New Roman" panose="02020603050405020304" pitchFamily="18" charset="0"/>
              </a:rPr>
              <a:t>HARDWARE REQUIREMENTS</a:t>
            </a:r>
            <a:endParaRPr lang="en-US" sz="2100" dirty="0">
              <a:latin typeface="Times New Roman" panose="02020603050405020304" pitchFamily="18" charset="0"/>
              <a:cs typeface="Times New Roman" panose="02020603050405020304" pitchFamily="18" charset="0"/>
            </a:endParaRPr>
          </a:p>
          <a:p>
            <a:pPr lvl="0"/>
            <a:r>
              <a:rPr lang="en-IN" sz="2000" dirty="0">
                <a:latin typeface="Times New Roman" panose="02020603050405020304" pitchFamily="18" charset="0"/>
                <a:cs typeface="Times New Roman" panose="02020603050405020304" pitchFamily="18" charset="0"/>
              </a:rPr>
              <a:t>ARDUINO – UNO(Atmega 328p)</a:t>
            </a:r>
            <a:endParaRPr lang="en-US" sz="2000" dirty="0">
              <a:latin typeface="Times New Roman" panose="02020603050405020304" pitchFamily="18" charset="0"/>
              <a:cs typeface="Times New Roman" panose="02020603050405020304" pitchFamily="18" charset="0"/>
            </a:endParaRPr>
          </a:p>
          <a:p>
            <a:pPr lvl="0"/>
            <a:r>
              <a:rPr lang="en-IN" sz="2000" dirty="0">
                <a:latin typeface="Times New Roman" panose="02020603050405020304" pitchFamily="18" charset="0"/>
                <a:cs typeface="Times New Roman" panose="02020603050405020304" pitchFamily="18" charset="0"/>
              </a:rPr>
              <a:t>MOISTURE SENSOR</a:t>
            </a:r>
            <a:endParaRPr lang="en-US" sz="2000" dirty="0">
              <a:latin typeface="Times New Roman" panose="02020603050405020304" pitchFamily="18" charset="0"/>
              <a:cs typeface="Times New Roman" panose="02020603050405020304" pitchFamily="18" charset="0"/>
            </a:endParaRPr>
          </a:p>
          <a:p>
            <a:pPr lvl="0"/>
            <a:r>
              <a:rPr lang="en-IN" sz="2000" dirty="0">
                <a:latin typeface="Times New Roman" panose="02020603050405020304" pitchFamily="18" charset="0"/>
                <a:cs typeface="Times New Roman" panose="02020603050405020304" pitchFamily="18" charset="0"/>
              </a:rPr>
              <a:t>LDR SENSOR (LIGHT SENSOR)</a:t>
            </a:r>
            <a:endParaRPr lang="en-US" sz="2000" dirty="0">
              <a:latin typeface="Times New Roman" panose="02020603050405020304" pitchFamily="18" charset="0"/>
              <a:cs typeface="Times New Roman" panose="02020603050405020304" pitchFamily="18" charset="0"/>
            </a:endParaRPr>
          </a:p>
          <a:p>
            <a:pPr lvl="0"/>
            <a:r>
              <a:rPr lang="en-IN" sz="2000" dirty="0">
                <a:latin typeface="Times New Roman" panose="02020603050405020304" pitchFamily="18" charset="0"/>
                <a:cs typeface="Times New Roman" panose="02020603050405020304" pitchFamily="18" charset="0"/>
              </a:rPr>
              <a:t>WIFI-MODULE(ESP8266)</a:t>
            </a:r>
            <a:endParaRPr lang="en-US" sz="2000" dirty="0">
              <a:latin typeface="Times New Roman" panose="02020603050405020304" pitchFamily="18" charset="0"/>
              <a:cs typeface="Times New Roman" panose="02020603050405020304" pitchFamily="18" charset="0"/>
            </a:endParaRPr>
          </a:p>
          <a:p>
            <a:pPr lvl="0"/>
            <a:r>
              <a:rPr lang="en-IN" sz="2000" dirty="0">
                <a:latin typeface="Times New Roman" panose="02020603050405020304" pitchFamily="18" charset="0"/>
                <a:cs typeface="Times New Roman" panose="02020603050405020304" pitchFamily="18" charset="0"/>
              </a:rPr>
              <a:t>WATER PUMP</a:t>
            </a:r>
            <a:endParaRPr lang="en-US" sz="2000" dirty="0">
              <a:latin typeface="Times New Roman" panose="02020603050405020304" pitchFamily="18" charset="0"/>
              <a:cs typeface="Times New Roman" panose="02020603050405020304" pitchFamily="18" charset="0"/>
            </a:endParaRPr>
          </a:p>
          <a:p>
            <a:pPr lvl="0"/>
            <a:r>
              <a:rPr lang="en-IN" sz="2000" dirty="0">
                <a:latin typeface="Times New Roman" panose="02020603050405020304" pitchFamily="18" charset="0"/>
                <a:cs typeface="Times New Roman" panose="02020603050405020304" pitchFamily="18" charset="0"/>
              </a:rPr>
              <a:t>JUMPER WIRES</a:t>
            </a:r>
            <a:endParaRPr lang="en-US" sz="2000" dirty="0">
              <a:latin typeface="Times New Roman" panose="02020603050405020304" pitchFamily="18" charset="0"/>
              <a:cs typeface="Times New Roman" panose="02020603050405020304" pitchFamily="18" charset="0"/>
            </a:endParaRPr>
          </a:p>
          <a:p>
            <a:pPr lvl="0"/>
            <a:r>
              <a:rPr lang="en-IN" sz="2000" dirty="0">
                <a:latin typeface="Times New Roman" panose="02020603050405020304" pitchFamily="18" charset="0"/>
                <a:cs typeface="Times New Roman" panose="02020603050405020304" pitchFamily="18" charset="0"/>
              </a:rPr>
              <a:t>BREAD BOARD</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E0DB9765-CF44-4348-A879-4CCBDC9E2C81}"/>
              </a:ext>
            </a:extLst>
          </p:cNvPr>
          <p:cNvSpPr txBox="1">
            <a:spLocks/>
          </p:cNvSpPr>
          <p:nvPr/>
        </p:nvSpPr>
        <p:spPr>
          <a:xfrm>
            <a:off x="5304223" y="1828801"/>
            <a:ext cx="6496479" cy="2656702"/>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IN" sz="2200" b="1" u="sng" dirty="0">
                <a:latin typeface="Times New Roman" panose="02020603050405020304" pitchFamily="18" charset="0"/>
                <a:cs typeface="Times New Roman" panose="02020603050405020304" pitchFamily="18" charset="0"/>
              </a:rPr>
              <a:t>SOFTWARE REQUIREMENTS </a:t>
            </a:r>
            <a:endParaRPr lang="en-US" sz="2200" dirty="0">
              <a:latin typeface="Times New Roman" panose="02020603050405020304" pitchFamily="18" charset="0"/>
              <a:cs typeface="Times New Roman" panose="02020603050405020304" pitchFamily="18" charset="0"/>
            </a:endParaRPr>
          </a:p>
          <a:p>
            <a:pPr lvl="0"/>
            <a:r>
              <a:rPr lang="en-IN" sz="2000" dirty="0">
                <a:latin typeface="Times New Roman" panose="02020603050405020304" pitchFamily="18" charset="0"/>
                <a:cs typeface="Times New Roman" panose="02020603050405020304" pitchFamily="18" charset="0"/>
              </a:rPr>
              <a:t>ARDUINO SOFTWARE</a:t>
            </a:r>
            <a:endParaRPr lang="en-US" sz="2000" dirty="0">
              <a:latin typeface="Times New Roman" panose="02020603050405020304" pitchFamily="18" charset="0"/>
              <a:cs typeface="Times New Roman" panose="02020603050405020304" pitchFamily="18" charset="0"/>
            </a:endParaRPr>
          </a:p>
          <a:p>
            <a:pPr lvl="0"/>
            <a:r>
              <a:rPr lang="en-IN" sz="2000" dirty="0">
                <a:latin typeface="Times New Roman" panose="02020603050405020304" pitchFamily="18" charset="0"/>
                <a:cs typeface="Times New Roman" panose="02020603050405020304" pitchFamily="18" charset="0"/>
              </a:rPr>
              <a:t>GOOGLE CHROME (to access thing speak &amp; freeboard)</a:t>
            </a:r>
            <a:endParaRPr lang="en-US" sz="2000" dirty="0">
              <a:latin typeface="Times New Roman" panose="02020603050405020304" pitchFamily="18" charset="0"/>
              <a:cs typeface="Times New Roman" panose="02020603050405020304" pitchFamily="18" charset="0"/>
            </a:endParaRPr>
          </a:p>
          <a:p>
            <a:pPr lvl="0"/>
            <a:r>
              <a:rPr lang="en-IN" sz="2000" dirty="0">
                <a:latin typeface="Times New Roman" panose="02020603050405020304" pitchFamily="18" charset="0"/>
                <a:cs typeface="Times New Roman" panose="02020603050405020304" pitchFamily="18" charset="0"/>
              </a:rPr>
              <a:t>THING VIEW FREE(Mobile app to access uploaded data)</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2401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BD7AB-4707-4A8B-A6AF-51D2DE1D305B}"/>
              </a:ext>
            </a:extLst>
          </p:cNvPr>
          <p:cNvSpPr>
            <a:spLocks noGrp="1"/>
          </p:cNvSpPr>
          <p:nvPr>
            <p:ph type="title"/>
          </p:nvPr>
        </p:nvSpPr>
        <p:spPr>
          <a:xfrm>
            <a:off x="685801" y="0"/>
            <a:ext cx="10131425" cy="1456267"/>
          </a:xfrm>
        </p:spPr>
        <p:txBody>
          <a:bodyPr>
            <a:normAutofit/>
          </a:bodyPr>
          <a:lstStyle/>
          <a:p>
            <a:pPr algn="ctr"/>
            <a:r>
              <a:rPr lang="en-US" sz="4000" dirty="0">
                <a:latin typeface="Times New Roman" panose="02020603050405020304" pitchFamily="18" charset="0"/>
                <a:cs typeface="Times New Roman" panose="02020603050405020304" pitchFamily="18" charset="0"/>
              </a:rPr>
              <a:t>CIRCUIT DIAGRAM</a:t>
            </a:r>
          </a:p>
        </p:txBody>
      </p:sp>
      <p:pic>
        <p:nvPicPr>
          <p:cNvPr id="2049" name="Picture 5" descr="Arduino based IoT Garden Monitoring System Block Diagram">
            <a:extLst>
              <a:ext uri="{FF2B5EF4-FFF2-40B4-BE49-F238E27FC236}">
                <a16:creationId xmlns:a16="http://schemas.microsoft.com/office/drawing/2014/main" id="{B1425477-E37D-4F8C-8725-E4D932E2D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399" t="3484" r="11012" b="15622"/>
          <a:stretch>
            <a:fillRect/>
          </a:stretch>
        </p:blipFill>
        <p:spPr bwMode="auto">
          <a:xfrm>
            <a:off x="342900" y="1308734"/>
            <a:ext cx="11506199" cy="5529175"/>
          </a:xfrm>
          <a:prstGeom prst="rect">
            <a:avLst/>
          </a:prstGeom>
          <a:noFill/>
          <a:extLst>
            <a:ext uri="{909E8E84-426E-40DD-AFC4-6F175D3DCCD1}">
              <a14:hiddenFill xmlns:a14="http://schemas.microsoft.com/office/drawing/2010/main">
                <a:solidFill>
                  <a:srgbClr val="FFFFFF"/>
                </a:solidFill>
              </a14:hiddenFill>
            </a:ext>
          </a:extLst>
        </p:spPr>
      </p:pic>
      <p:sp>
        <p:nvSpPr>
          <p:cNvPr id="5" name="Oval 6" descr="trveraweWQ&#10;">
            <a:extLst>
              <a:ext uri="{FF2B5EF4-FFF2-40B4-BE49-F238E27FC236}">
                <a16:creationId xmlns:a16="http://schemas.microsoft.com/office/drawing/2014/main" id="{0F02BB99-B421-4F24-9FE8-E9F7665593D2}"/>
              </a:ext>
            </a:extLst>
          </p:cNvPr>
          <p:cNvSpPr>
            <a:spLocks noChangeArrowheads="1"/>
          </p:cNvSpPr>
          <p:nvPr/>
        </p:nvSpPr>
        <p:spPr bwMode="auto">
          <a:xfrm>
            <a:off x="6339016" y="1754374"/>
            <a:ext cx="5115698" cy="1483095"/>
          </a:xfrm>
          <a:prstGeom prst="ellipse">
            <a:avLst/>
          </a:prstGeom>
          <a:solidFill>
            <a:srgbClr val="FFFFFF"/>
          </a:solidFill>
          <a:ln w="12700">
            <a:solidFill>
              <a:srgbClr val="A5A5A5"/>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THINGSPEAK</a:t>
            </a:r>
            <a:r>
              <a:rPr kumimoji="0" lang="en-US" altLang="en-US" sz="1200" b="1" i="0" u="none" strike="noStrike" cap="none" normalizeH="0" baseline="0">
                <a:ln>
                  <a:noFill/>
                </a:ln>
                <a:solidFill>
                  <a:srgbClr val="000000"/>
                </a:solidFill>
                <a:effectLst/>
                <a:latin typeface="Arial" panose="020B0604020202020204" pitchFamily="34" charset="0"/>
                <a:ea typeface="Times New Roman" panose="02020603050405020304" pitchFamily="18" charset="0"/>
              </a:rPr>
              <a:t>.</a:t>
            </a:r>
            <a:r>
              <a:rPr kumimoji="0" lang="en-US" altLang="en-US"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IO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01DD11FD-25B7-4CD3-BFCF-63383FB8D6F1}"/>
              </a:ext>
            </a:extLst>
          </p:cNvPr>
          <p:cNvSpPr/>
          <p:nvPr/>
        </p:nvSpPr>
        <p:spPr>
          <a:xfrm>
            <a:off x="4875772" y="4920219"/>
            <a:ext cx="2587710" cy="6501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8" name="Straight Arrow Connector 7">
            <a:extLst>
              <a:ext uri="{FF2B5EF4-FFF2-40B4-BE49-F238E27FC236}">
                <a16:creationId xmlns:a16="http://schemas.microsoft.com/office/drawing/2014/main" id="{297F9440-A003-4647-9476-3589351B6860}"/>
              </a:ext>
            </a:extLst>
          </p:cNvPr>
          <p:cNvCxnSpPr>
            <a:cxnSpLocks/>
          </p:cNvCxnSpPr>
          <p:nvPr/>
        </p:nvCxnSpPr>
        <p:spPr>
          <a:xfrm flipV="1">
            <a:off x="4875772" y="5284623"/>
            <a:ext cx="2587710" cy="123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Rectangle 10">
            <a:extLst>
              <a:ext uri="{FF2B5EF4-FFF2-40B4-BE49-F238E27FC236}">
                <a16:creationId xmlns:a16="http://schemas.microsoft.com/office/drawing/2014/main" id="{2986BBE9-53BF-427D-B23E-5F0B4817EA4C}"/>
              </a:ext>
            </a:extLst>
          </p:cNvPr>
          <p:cNvSpPr>
            <a:spLocks noChangeArrowheads="1"/>
          </p:cNvSpPr>
          <p:nvPr/>
        </p:nvSpPr>
        <p:spPr bwMode="auto">
          <a:xfrm>
            <a:off x="7463482" y="4986516"/>
            <a:ext cx="1519880" cy="621626"/>
          </a:xfrm>
          <a:prstGeom prst="rect">
            <a:avLst/>
          </a:prstGeom>
          <a:solidFill>
            <a:srgbClr val="FFFFFF"/>
          </a:solidFill>
          <a:ln w="12700">
            <a:solidFill>
              <a:srgbClr val="8EAADB"/>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5v water pump</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CE9E7900-6A24-4566-BDBA-9E2681DE97BD}"/>
              </a:ext>
            </a:extLst>
          </p:cNvPr>
          <p:cNvSpPr/>
          <p:nvPr/>
        </p:nvSpPr>
        <p:spPr>
          <a:xfrm>
            <a:off x="1002957" y="4467620"/>
            <a:ext cx="1913238" cy="506539"/>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Rectangle 13">
            <a:extLst>
              <a:ext uri="{FF2B5EF4-FFF2-40B4-BE49-F238E27FC236}">
                <a16:creationId xmlns:a16="http://schemas.microsoft.com/office/drawing/2014/main" id="{E6F78BE6-F064-46A7-8304-3026D5C22E25}"/>
              </a:ext>
            </a:extLst>
          </p:cNvPr>
          <p:cNvSpPr>
            <a:spLocks noChangeArrowheads="1"/>
          </p:cNvSpPr>
          <p:nvPr/>
        </p:nvSpPr>
        <p:spPr bwMode="auto">
          <a:xfrm>
            <a:off x="4581269" y="4073321"/>
            <a:ext cx="3238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10</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11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14">
            <a:extLst>
              <a:ext uri="{FF2B5EF4-FFF2-40B4-BE49-F238E27FC236}">
                <a16:creationId xmlns:a16="http://schemas.microsoft.com/office/drawing/2014/main" id="{00DD8225-3AA4-40B3-B2FF-0DFC0FB912A3}"/>
              </a:ext>
            </a:extLst>
          </p:cNvPr>
          <p:cNvSpPr>
            <a:spLocks noChangeArrowheads="1"/>
          </p:cNvSpPr>
          <p:nvPr/>
        </p:nvSpPr>
        <p:spPr bwMode="auto">
          <a:xfrm>
            <a:off x="4551923" y="5194937"/>
            <a:ext cx="323849" cy="20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800" dirty="0">
                <a:solidFill>
                  <a:srgbClr val="000000"/>
                </a:solidFill>
                <a:latin typeface="Arial" panose="020B0604020202020204" pitchFamily="34" charset="0"/>
              </a:rPr>
              <a:t>12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16">
            <a:extLst>
              <a:ext uri="{FF2B5EF4-FFF2-40B4-BE49-F238E27FC236}">
                <a16:creationId xmlns:a16="http://schemas.microsoft.com/office/drawing/2014/main" id="{7E4BE461-C918-434B-B6D5-25E9224590CE}"/>
              </a:ext>
            </a:extLst>
          </p:cNvPr>
          <p:cNvSpPr>
            <a:spLocks noChangeArrowheads="1"/>
          </p:cNvSpPr>
          <p:nvPr/>
        </p:nvSpPr>
        <p:spPr bwMode="auto">
          <a:xfrm>
            <a:off x="2916195" y="3261797"/>
            <a:ext cx="3238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A0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8">
            <a:extLst>
              <a:ext uri="{FF2B5EF4-FFF2-40B4-BE49-F238E27FC236}">
                <a16:creationId xmlns:a16="http://schemas.microsoft.com/office/drawing/2014/main" id="{0F0F4CE6-ED16-4846-9A77-0A7399FF0C88}"/>
              </a:ext>
            </a:extLst>
          </p:cNvPr>
          <p:cNvSpPr>
            <a:spLocks noChangeArrowheads="1"/>
          </p:cNvSpPr>
          <p:nvPr/>
        </p:nvSpPr>
        <p:spPr bwMode="auto">
          <a:xfrm>
            <a:off x="2916195" y="3876873"/>
            <a:ext cx="3238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A1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11">
            <a:extLst>
              <a:ext uri="{FF2B5EF4-FFF2-40B4-BE49-F238E27FC236}">
                <a16:creationId xmlns:a16="http://schemas.microsoft.com/office/drawing/2014/main" id="{0942EC50-C0FC-43ED-99A1-E4F29DA213D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18">
            <a:extLst>
              <a:ext uri="{FF2B5EF4-FFF2-40B4-BE49-F238E27FC236}">
                <a16:creationId xmlns:a16="http://schemas.microsoft.com/office/drawing/2014/main" id="{91494649-8758-4A90-B5FC-BF79051E3C1B}"/>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9">
            <a:extLst>
              <a:ext uri="{FF2B5EF4-FFF2-40B4-BE49-F238E27FC236}">
                <a16:creationId xmlns:a16="http://schemas.microsoft.com/office/drawing/2014/main" id="{23831AF9-48A9-4BF0-9021-1F22B5C76787}"/>
              </a:ext>
            </a:extLst>
          </p:cNvPr>
          <p:cNvSpPr>
            <a:spLocks noChangeArrowheads="1"/>
          </p:cNvSpPr>
          <p:nvPr/>
        </p:nvSpPr>
        <p:spPr bwMode="auto">
          <a:xfrm>
            <a:off x="0" y="39433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442330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0E1CCAB-F05D-4184-8BF9-4980C1D4CD15}"/>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94892" y="1"/>
            <a:ext cx="9097108" cy="6858000"/>
          </a:xfrm>
          <a:prstGeom prst="rect">
            <a:avLst/>
          </a:prstGeom>
          <a:noFill/>
          <a:ln>
            <a:noFill/>
          </a:ln>
        </p:spPr>
      </p:pic>
      <p:sp>
        <p:nvSpPr>
          <p:cNvPr id="5" name="Title 1">
            <a:extLst>
              <a:ext uri="{FF2B5EF4-FFF2-40B4-BE49-F238E27FC236}">
                <a16:creationId xmlns:a16="http://schemas.microsoft.com/office/drawing/2014/main" id="{43506D19-E1AF-46E6-A759-EE5F1C5C4127}"/>
              </a:ext>
            </a:extLst>
          </p:cNvPr>
          <p:cNvSpPr>
            <a:spLocks noGrp="1"/>
          </p:cNvSpPr>
          <p:nvPr>
            <p:ph type="title"/>
          </p:nvPr>
        </p:nvSpPr>
        <p:spPr>
          <a:xfrm>
            <a:off x="123093" y="954857"/>
            <a:ext cx="2535702" cy="5248995"/>
          </a:xfrm>
        </p:spPr>
        <p:txBody>
          <a:bodyPr vert="wordArtVert">
            <a:noAutofit/>
          </a:bodyPr>
          <a:lstStyle/>
          <a:p>
            <a:pPr algn="ctr"/>
            <a:r>
              <a:rPr lang="en-US" sz="4000" b="1" spc="-300" dirty="0">
                <a:latin typeface="Times New Roman" panose="02020603050405020304" pitchFamily="18" charset="0"/>
                <a:cs typeface="Times New Roman" panose="02020603050405020304" pitchFamily="18" charset="0"/>
              </a:rPr>
              <a:t>FLOW</a:t>
            </a:r>
            <a:br>
              <a:rPr lang="en-US" sz="4000" b="1" spc="-300" dirty="0">
                <a:latin typeface="Times New Roman" panose="02020603050405020304" pitchFamily="18" charset="0"/>
                <a:cs typeface="Times New Roman" panose="02020603050405020304" pitchFamily="18" charset="0"/>
              </a:rPr>
            </a:br>
            <a:r>
              <a:rPr lang="en-US" sz="4000" b="1" spc="-300" dirty="0">
                <a:latin typeface="Times New Roman" panose="02020603050405020304" pitchFamily="18" charset="0"/>
                <a:cs typeface="Times New Roman" panose="02020603050405020304" pitchFamily="18" charset="0"/>
              </a:rPr>
              <a:t>-</a:t>
            </a:r>
            <a:br>
              <a:rPr lang="en-US" sz="4000" b="1" spc="-300" dirty="0">
                <a:latin typeface="Times New Roman" panose="02020603050405020304" pitchFamily="18" charset="0"/>
                <a:cs typeface="Times New Roman" panose="02020603050405020304" pitchFamily="18" charset="0"/>
              </a:rPr>
            </a:br>
            <a:r>
              <a:rPr lang="en-US" sz="4000" b="1" spc="-300" dirty="0">
                <a:latin typeface="Times New Roman" panose="02020603050405020304" pitchFamily="18" charset="0"/>
                <a:cs typeface="Times New Roman" panose="02020603050405020304" pitchFamily="18" charset="0"/>
              </a:rPr>
              <a:t> CHART</a:t>
            </a:r>
          </a:p>
        </p:txBody>
      </p:sp>
    </p:spTree>
    <p:extLst>
      <p:ext uri="{BB962C8B-B14F-4D97-AF65-F5344CB8AC3E}">
        <p14:creationId xmlns:p14="http://schemas.microsoft.com/office/powerpoint/2010/main" val="40673482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docProps/app.xml><?xml version="1.0" encoding="utf-8"?>
<Properties xmlns="http://schemas.openxmlformats.org/officeDocument/2006/extended-properties" xmlns:vt="http://schemas.openxmlformats.org/officeDocument/2006/docPropsVTypes">
  <Template>TM03457452[[fn=Celestial]]</Template>
  <TotalTime>142</TotalTime>
  <Words>885</Words>
  <Application>Microsoft Office PowerPoint</Application>
  <PresentationFormat>Widescreen</PresentationFormat>
  <Paragraphs>84</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Times New Roman</vt:lpstr>
      <vt:lpstr>Celestial</vt:lpstr>
      <vt:lpstr>SMART GARDENING SYSTEM AND ITS MONITORING</vt:lpstr>
      <vt:lpstr>PROBLEM DEFINITION</vt:lpstr>
      <vt:lpstr>PROBLEM DEFINITION</vt:lpstr>
      <vt:lpstr>LITERATURE REVIEW</vt:lpstr>
      <vt:lpstr>LITERATURE REVIEW</vt:lpstr>
      <vt:lpstr>LITERATURE REVIEW</vt:lpstr>
      <vt:lpstr>REQUIREMENTS</vt:lpstr>
      <vt:lpstr>CIRCUIT DIAGRAM</vt:lpstr>
      <vt:lpstr>FLOW -  CHART</vt:lpstr>
      <vt:lpstr>PROPOSED ALGORITHM</vt:lpstr>
      <vt:lpstr>RESULTS</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GARDENING SYSTEM AND ITS MONITORING</dc:title>
  <dc:creator>Ravi Shankar</dc:creator>
  <cp:lastModifiedBy>Ravi Shankar</cp:lastModifiedBy>
  <cp:revision>22</cp:revision>
  <dcterms:created xsi:type="dcterms:W3CDTF">2018-10-29T04:12:44Z</dcterms:created>
  <dcterms:modified xsi:type="dcterms:W3CDTF">2019-03-11T18:29:15Z</dcterms:modified>
</cp:coreProperties>
</file>